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Garamond"/>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Garamond-bold.fntdata"/><Relationship Id="rId27" Type="http://schemas.openxmlformats.org/officeDocument/2006/relationships/font" Target="fonts/Garamond-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Garamond-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Garamond-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3ac36bc77d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3ac36bc77d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3ac36bc77d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3ac36bc77d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3ac36bc77d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3ac36bc77d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3ac36bc77d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3ac36bc77d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3ac36bc77d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3ac36bc77d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3ac36bc77d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3ac36bc77d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3ac36bc77d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3ac36bc77d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3ac36bc77d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3ac36bc77d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3ac36bc77d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3ac36bc77d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3ac36bc77d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3ac36bc77d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3ac36bc77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3ac36bc77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3ac36bc77d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3ac36bc77d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3ac36bc77d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3ac36bc77d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3ac36bc77d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3ac36bc77d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3ac36bc77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3ac36bc77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3ac36bc77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3ac36bc77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3ac36bc77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3ac36bc77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3ac36bc77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3ac36bc77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3ac36bc77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3ac36bc77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3ac36bc77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3ac36bc77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15025"/>
            <a:ext cx="8520600" cy="15528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 sz="2650"/>
              <a:t>Mike Rose</a:t>
            </a:r>
            <a:endParaRPr b="1" sz="2650"/>
          </a:p>
          <a:p>
            <a:pPr indent="0" lvl="0" marL="0" rtl="0" algn="l">
              <a:lnSpc>
                <a:spcPct val="110000"/>
              </a:lnSpc>
              <a:spcBef>
                <a:spcPts val="2300"/>
              </a:spcBef>
              <a:spcAft>
                <a:spcPts val="800"/>
              </a:spcAft>
              <a:buClr>
                <a:schemeClr val="dk1"/>
              </a:buClr>
              <a:buSzPct val="33333"/>
              <a:buFont typeface="Arial"/>
              <a:buNone/>
            </a:pPr>
            <a:r>
              <a:rPr b="1" lang="en" sz="3300">
                <a:solidFill>
                  <a:srgbClr val="494949"/>
                </a:solidFill>
                <a:latin typeface="Garamond"/>
                <a:ea typeface="Garamond"/>
                <a:cs typeface="Garamond"/>
                <a:sym typeface="Garamond"/>
              </a:rPr>
              <a:t>“The Language of Exclusion: Writing Instruction at the University”</a:t>
            </a:r>
            <a:endParaRPr b="1" sz="3300"/>
          </a:p>
        </p:txBody>
      </p:sp>
      <p:sp>
        <p:nvSpPr>
          <p:cNvPr id="55" name="Google Shape;55;p13"/>
          <p:cNvSpPr txBox="1"/>
          <p:nvPr>
            <p:ph idx="1" type="subTitle"/>
          </p:nvPr>
        </p:nvSpPr>
        <p:spPr>
          <a:xfrm>
            <a:off x="311700" y="1897800"/>
            <a:ext cx="8520600" cy="3019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lang="en" sz="3000">
                <a:solidFill>
                  <a:srgbClr val="494949"/>
                </a:solidFill>
              </a:rPr>
              <a:t>Five fallacies that seem to plague composition instruction in higher education</a:t>
            </a:r>
            <a:endParaRPr sz="3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b="1"/>
          </a:p>
        </p:txBody>
      </p:sp>
      <p:sp>
        <p:nvSpPr>
          <p:cNvPr id="110" name="Google Shape;110;p22"/>
          <p:cNvSpPr txBox="1"/>
          <p:nvPr>
            <p:ph idx="1" type="body"/>
          </p:nvPr>
        </p:nvSpPr>
        <p:spPr>
          <a:xfrm>
            <a:off x="311700" y="445025"/>
            <a:ext cx="8520600" cy="4123800"/>
          </a:xfrm>
          <a:prstGeom prst="rect">
            <a:avLst/>
          </a:prstGeom>
        </p:spPr>
        <p:txBody>
          <a:bodyPr anchorCtr="0" anchor="t" bIns="91425" lIns="91425" spcFirstLastPara="1" rIns="91425" wrap="square" tIns="91425">
            <a:normAutofit fontScale="25000"/>
          </a:bodyPr>
          <a:lstStyle/>
          <a:p>
            <a:pPr indent="0" lvl="0" marL="0" rtl="0" algn="l">
              <a:spcBef>
                <a:spcPts val="1200"/>
              </a:spcBef>
              <a:spcAft>
                <a:spcPts val="0"/>
              </a:spcAft>
              <a:buNone/>
            </a:pPr>
            <a:r>
              <a:rPr lang="en" sz="9600">
                <a:solidFill>
                  <a:srgbClr val="000000"/>
                </a:solidFill>
              </a:rPr>
              <a:t>Drawing on over 4,000 examples from CUNY student placement essays between 1970 and 1974, Shaughnessy wants to illustrate the difficulties BW students face, not because they are slow, indifferent, or incapable “but because they are beginners and must like all beginners, learn by making mistakes” (5). </a:t>
            </a:r>
            <a:r>
              <a:rPr i="1" lang="en" sz="9600">
                <a:solidFill>
                  <a:srgbClr val="000000"/>
                </a:solidFill>
              </a:rPr>
              <a:t>Errors</a:t>
            </a:r>
            <a:r>
              <a:rPr lang="en" sz="9600">
                <a:solidFill>
                  <a:srgbClr val="000000"/>
                </a:solidFill>
              </a:rPr>
              <a:t> is a guide for BW teachers because Shaughnessy argues that it is the </a:t>
            </a:r>
            <a:r>
              <a:rPr i="1" lang="en" sz="9600">
                <a:solidFill>
                  <a:srgbClr val="000000"/>
                </a:solidFill>
              </a:rPr>
              <a:t>teachers</a:t>
            </a:r>
            <a:r>
              <a:rPr lang="en" sz="9600">
                <a:solidFill>
                  <a:srgbClr val="000000"/>
                </a:solidFill>
              </a:rPr>
              <a:t> who are the answers to students’ problem. </a:t>
            </a:r>
            <a:endParaRPr sz="9600">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Clr>
                <a:schemeClr val="dk1"/>
              </a:buClr>
              <a:buSzPts val="275"/>
              <a:buFont typeface="Arial"/>
              <a:buNone/>
            </a:pPr>
            <a:r>
              <a:rPr lang="en" sz="9600">
                <a:solidFill>
                  <a:srgbClr val="000000"/>
                </a:solidFill>
              </a:rPr>
              <a:t>The book focuses on errors because teachers often equate “good” writing with “correct” writing (8). This preoccupation is exacerbated by the development of remedial programs—teachers who are impatient with error, students who want grammar instruction to meet the criteria, universities who want remedial programs to quickly produce efficient writers in order to secure funds (8-9).</a:t>
            </a:r>
            <a:endParaRPr sz="9600">
              <a:solidFill>
                <a:srgbClr val="000000"/>
              </a:solidFill>
            </a:endParaRPr>
          </a:p>
          <a:p>
            <a:pPr indent="0" lvl="0" marL="0" rtl="0" algn="l">
              <a:spcBef>
                <a:spcPts val="1800"/>
              </a:spcBef>
              <a:spcAft>
                <a:spcPts val="0"/>
              </a:spcAft>
              <a:buClr>
                <a:schemeClr val="dk1"/>
              </a:buClr>
              <a:buSzPct val="91666"/>
              <a:buFont typeface="Arial"/>
              <a:buNone/>
            </a:pPr>
            <a:r>
              <a:t/>
            </a:r>
            <a:endParaRPr sz="1200">
              <a:solidFill>
                <a:srgbClr val="777777"/>
              </a:solidFill>
            </a:endParaRPr>
          </a:p>
          <a:p>
            <a:pPr indent="0" lvl="0" marL="0" rtl="0" algn="l">
              <a:spcBef>
                <a:spcPts val="18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2" name="Google Shape;122;p24"/>
          <p:cNvSpPr txBox="1"/>
          <p:nvPr>
            <p:ph idx="1" type="body"/>
          </p:nvPr>
        </p:nvSpPr>
        <p:spPr>
          <a:xfrm>
            <a:off x="311700" y="0"/>
            <a:ext cx="8520600" cy="456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Clr>
                <a:schemeClr val="dk1"/>
              </a:buClr>
              <a:buSzPts val="275"/>
              <a:buFont typeface="Arial"/>
              <a:buNone/>
            </a:pPr>
            <a:r>
              <a:rPr lang="en" sz="9600">
                <a:solidFill>
                  <a:srgbClr val="000000"/>
                </a:solidFill>
              </a:rPr>
              <a:t>Shaughnessy argues that these students have lost confidence in their ability to identify the underlying patterns that structure language and are afraid to make mistakes. So despite their experiences with it, students demand prescriptive grammar because “grammar still symbolizes for some students one last chance to understand what is going on with written language so that they can control it rather than be controlled by it” (11). That is, by learning grammar, BW students hope to learn the dominant codes because “a person who does not control the dominant code of literacy in a society that generates more writing than any society in history is likely to be pitched against more obstacles than are apparent to those who have already mastered that code” (13)</a:t>
            </a:r>
            <a:endParaRPr sz="9600">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400"/>
              <a:t>Chapter 2</a:t>
            </a:r>
            <a:endParaRPr sz="2400"/>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None/>
            </a:pPr>
            <a:r>
              <a:rPr lang="en">
                <a:solidFill>
                  <a:srgbClr val="000000"/>
                </a:solidFill>
              </a:rPr>
              <a:t>Chapter 2 focuses on handwriting and punctuation as indicators of students’ (lack of) practice with writing. Shaughnessy writes, “The single most important fact about BW students is that, although they have been talking every day for a good many years, they have been writing infrequently, and then only in such artificial and strained situations that the communicative purpose of writing has rarely if ever seemed real” (14). Handwriting and punctuation are important because they signal whether or not a student has experience with writing and, she argues, whether or not students have had an outlet for expressive or critical thinking (15). Handwriting is not an indication of </a:t>
            </a:r>
            <a:r>
              <a:rPr i="1" lang="en">
                <a:solidFill>
                  <a:srgbClr val="000000"/>
                </a:solidFill>
              </a:rPr>
              <a:t>bad writing</a:t>
            </a:r>
            <a:r>
              <a:rPr lang="en">
                <a:solidFill>
                  <a:srgbClr val="000000"/>
                </a:solidFill>
              </a:rPr>
              <a:t> as much as an indication that “the writer is not at home with this skill” (16).</a:t>
            </a:r>
            <a:endParaRPr>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4" name="Google Shape;134;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2400">
                <a:solidFill>
                  <a:srgbClr val="000000"/>
                </a:solidFill>
              </a:rPr>
              <a:t>Students need to be taught about both the grammatical and rhetorical importance of punctuation, and teachers must take the time to do more than point out punctuation errors—they must try to understand the </a:t>
            </a:r>
            <a:r>
              <a:rPr i="1" lang="en" sz="2400">
                <a:solidFill>
                  <a:srgbClr val="000000"/>
                </a:solidFill>
              </a:rPr>
              <a:t>student’s</a:t>
            </a:r>
            <a:r>
              <a:rPr lang="en" sz="2400">
                <a:solidFill>
                  <a:srgbClr val="000000"/>
                </a:solidFill>
              </a:rPr>
              <a:t> individual code so that the student may become more self-aware as a writer.</a:t>
            </a:r>
            <a:endParaRPr sz="2400">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0"/>
            <a:ext cx="8520600" cy="661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Chapter 3</a:t>
            </a:r>
            <a:endParaRPr/>
          </a:p>
        </p:txBody>
      </p:sp>
      <p:sp>
        <p:nvSpPr>
          <p:cNvPr id="140" name="Google Shape;140;p27"/>
          <p:cNvSpPr txBox="1"/>
          <p:nvPr>
            <p:ph idx="1" type="body"/>
          </p:nvPr>
        </p:nvSpPr>
        <p:spPr>
          <a:xfrm>
            <a:off x="0" y="517575"/>
            <a:ext cx="9144000" cy="4313400"/>
          </a:xfrm>
          <a:prstGeom prst="rect">
            <a:avLst/>
          </a:prstGeom>
        </p:spPr>
        <p:txBody>
          <a:bodyPr anchorCtr="0" anchor="t" bIns="91425" lIns="91425" spcFirstLastPara="1" rIns="91425" wrap="square" tIns="91425">
            <a:noAutofit/>
          </a:bodyPr>
          <a:lstStyle/>
          <a:p>
            <a:pPr indent="0" lvl="0" marL="0" rtl="0" algn="l">
              <a:spcBef>
                <a:spcPts val="1200"/>
              </a:spcBef>
              <a:spcAft>
                <a:spcPts val="1800"/>
              </a:spcAft>
              <a:buNone/>
            </a:pPr>
            <a:r>
              <a:rPr lang="en" sz="2400">
                <a:solidFill>
                  <a:srgbClr val="000000"/>
                </a:solidFill>
              </a:rPr>
              <a:t>Chapter 3’s focus on syntax extends the ideas that BW students are more concerned with competence (writing correctly) than style (writing better) and that the teacher should classify issues in order to plan classes that will meet students’ individual needs. Shaughnessy advocates for a classroom where teachers move beyond simply correcting student papers and that allow students to see writing as a social act—“a kind of synthesis that is reached through the dialectic of discussion” (82)—which allows students to engage in dialogue with their peers and to gain confidence to think, speak, and write for themselves (83).</a:t>
            </a:r>
            <a:endParaRPr sz="24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Chapter 4</a:t>
            </a:r>
            <a:endParaRPr/>
          </a:p>
        </p:txBody>
      </p:sp>
      <p:sp>
        <p:nvSpPr>
          <p:cNvPr id="146" name="Google Shape;146;p28"/>
          <p:cNvSpPr txBox="1"/>
          <p:nvPr>
            <p:ph idx="1" type="body"/>
          </p:nvPr>
        </p:nvSpPr>
        <p:spPr>
          <a:xfrm>
            <a:off x="0" y="891400"/>
            <a:ext cx="9144000" cy="40545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1800"/>
              </a:spcAft>
              <a:buNone/>
            </a:pPr>
            <a:r>
              <a:rPr lang="en" sz="9600">
                <a:solidFill>
                  <a:srgbClr val="000000"/>
                </a:solidFill>
              </a:rPr>
              <a:t>Chapter 4’s focus on “common errors”—those errors that don’t seriously impair meaning—arguably has the most interesting social implications with its focus on errors that “cut across the ‘Englishness’ of English” (91) and often surface in the writing of ELL, international students, and students of color (e.g., Black English vernacular). Shaughnessy focuses a lot of attention here on whether or not to teach “correctness” and the arguments made for and against it: for example, the insistence that error is a central problem to writing vs. the belief that a focus on error will produce self-conscious writing vs. the idea that students must master a common code in order to develop their own voices.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2" name="Google Shape;152;p29"/>
          <p:cNvSpPr txBox="1"/>
          <p:nvPr>
            <p:ph idx="1" type="body"/>
          </p:nvPr>
        </p:nvSpPr>
        <p:spPr>
          <a:xfrm>
            <a:off x="0" y="230050"/>
            <a:ext cx="9144000" cy="49134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Clr>
                <a:schemeClr val="dk1"/>
              </a:buClr>
              <a:buSzPts val="275"/>
              <a:buFont typeface="Arial"/>
              <a:buNone/>
            </a:pPr>
            <a:r>
              <a:rPr lang="en" sz="9600">
                <a:solidFill>
                  <a:schemeClr val="dk1"/>
                </a:solidFill>
              </a:rPr>
              <a:t>Whether a student can improve these common codes, she argues, is highly dependent on motivation, which she breaks into three different factors:</a:t>
            </a:r>
            <a:endParaRPr sz="9600">
              <a:solidFill>
                <a:schemeClr val="dk1"/>
              </a:solidFill>
            </a:endParaRPr>
          </a:p>
          <a:p>
            <a:pPr indent="-381000" lvl="0" marL="673100" rtl="0" algn="l">
              <a:spcBef>
                <a:spcPts val="1800"/>
              </a:spcBef>
              <a:spcAft>
                <a:spcPts val="0"/>
              </a:spcAft>
              <a:buClr>
                <a:schemeClr val="dk1"/>
              </a:buClr>
              <a:buSzPct val="100000"/>
              <a:buAutoNum type="arabicPeriod"/>
            </a:pPr>
            <a:r>
              <a:rPr lang="en" sz="9600">
                <a:solidFill>
                  <a:schemeClr val="dk1"/>
                </a:solidFill>
              </a:rPr>
              <a:t>“If students understand why they are being asked to learn something and if the reasons given do not conflict with deeper needs for self-respect and loyalty to their group (whether that be an economic, racial, or ethnic group), they are disposed to learn it” (126).</a:t>
            </a:r>
            <a:endParaRPr sz="9600">
              <a:solidFill>
                <a:schemeClr val="dk1"/>
              </a:solidFill>
            </a:endParaRPr>
          </a:p>
          <a:p>
            <a:pPr indent="-381000" lvl="0" marL="673100" rtl="0" algn="l">
              <a:spcBef>
                <a:spcPts val="0"/>
              </a:spcBef>
              <a:spcAft>
                <a:spcPts val="0"/>
              </a:spcAft>
              <a:buClr>
                <a:schemeClr val="dk1"/>
              </a:buClr>
              <a:buSzPct val="100000"/>
              <a:buAutoNum type="arabicPeriod"/>
            </a:pPr>
            <a:r>
              <a:rPr lang="en" sz="9600">
                <a:solidFill>
                  <a:schemeClr val="dk1"/>
                </a:solidFill>
              </a:rPr>
              <a:t>“Linguistic data are interesting to students in and of themselves” (127).</a:t>
            </a:r>
            <a:endParaRPr sz="9600">
              <a:solidFill>
                <a:schemeClr val="dk1"/>
              </a:solidFill>
            </a:endParaRPr>
          </a:p>
          <a:p>
            <a:pPr indent="-381000" lvl="0" marL="673100" rtl="0" algn="l">
              <a:spcBef>
                <a:spcPts val="0"/>
              </a:spcBef>
              <a:spcAft>
                <a:spcPts val="0"/>
              </a:spcAft>
              <a:buClr>
                <a:schemeClr val="dk1"/>
              </a:buClr>
              <a:buSzPct val="100000"/>
              <a:buAutoNum type="arabicPeriod"/>
            </a:pPr>
            <a:r>
              <a:rPr lang="en" sz="9600">
                <a:solidFill>
                  <a:schemeClr val="dk1"/>
                </a:solidFill>
              </a:rPr>
              <a:t>“The discovery by a student that he can do something he thought he couldn’t releases the energy to do it” (127).</a:t>
            </a:r>
            <a:endParaRPr sz="9600">
              <a:solidFill>
                <a:schemeClr val="dk1"/>
              </a:solidFill>
            </a:endParaRPr>
          </a:p>
          <a:p>
            <a:pPr indent="0" lvl="0" marL="0" rtl="0" algn="l">
              <a:spcBef>
                <a:spcPts val="180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Chapter 5</a:t>
            </a:r>
            <a:endParaRPr/>
          </a:p>
        </p:txBody>
      </p:sp>
      <p:sp>
        <p:nvSpPr>
          <p:cNvPr id="158" name="Google Shape;158;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200"/>
              </a:spcBef>
              <a:spcAft>
                <a:spcPts val="1800"/>
              </a:spcAft>
              <a:buNone/>
            </a:pPr>
            <a:r>
              <a:rPr lang="en">
                <a:solidFill>
                  <a:srgbClr val="000000"/>
                </a:solidFill>
              </a:rPr>
              <a:t>Chapter 5’s focus on spelling is one that reflects the book’s publication date. Shaughnessy writes, “Of all the encoding skills, spelling tends to be viewed by teachers and students alike as the most arbitrary, the most resistant to instruction, and the least related to intelligence (a </a:t>
            </a:r>
            <a:r>
              <a:rPr b="1" lang="en">
                <a:solidFill>
                  <a:srgbClr val="000000"/>
                </a:solidFill>
              </a:rPr>
              <a:t>myth</a:t>
            </a:r>
            <a:r>
              <a:rPr lang="en">
                <a:solidFill>
                  <a:srgbClr val="000000"/>
                </a:solidFill>
              </a:rPr>
              <a:t> that has comforted many bad spellers)” (161, emphasis added). There’s an assumption here that spelling is related to intelligence. I did find her breakdown of the causes for misspelling useful, though, which include the spelling system, the differences between spoken and written English, and a lack of familiarity with the words (175). </a:t>
            </a:r>
            <a:endParaRPr>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Chapter 6</a:t>
            </a:r>
            <a:endParaRPr/>
          </a:p>
        </p:txBody>
      </p:sp>
      <p:sp>
        <p:nvSpPr>
          <p:cNvPr id="164" name="Google Shape;164;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1200"/>
              </a:spcBef>
              <a:spcAft>
                <a:spcPts val="0"/>
              </a:spcAft>
              <a:buNone/>
            </a:pPr>
            <a:r>
              <a:rPr lang="en">
                <a:solidFill>
                  <a:srgbClr val="000000"/>
                </a:solidFill>
              </a:rPr>
              <a:t>Shaughnessy compares vocabulary issues to punctuation and syntax errors, arguing that students have a basic stockpile of words that they apply generally (187). She also breaks down the three kinds of learning that are involved with vocabulary: </a:t>
            </a:r>
            <a:r>
              <a:rPr i="1" lang="en">
                <a:solidFill>
                  <a:srgbClr val="000000"/>
                </a:solidFill>
              </a:rPr>
              <a:t>learning about words</a:t>
            </a:r>
            <a:r>
              <a:rPr lang="en">
                <a:solidFill>
                  <a:srgbClr val="000000"/>
                </a:solidFill>
              </a:rPr>
              <a:t> (understanding their physical, grammatical, and semantic purposes), </a:t>
            </a:r>
            <a:r>
              <a:rPr i="1" lang="en">
                <a:solidFill>
                  <a:srgbClr val="000000"/>
                </a:solidFill>
              </a:rPr>
              <a:t>learning words</a:t>
            </a:r>
            <a:r>
              <a:rPr lang="en">
                <a:solidFill>
                  <a:srgbClr val="000000"/>
                </a:solidFill>
              </a:rPr>
              <a:t> (actually incorporating new words into our vocabularies), and </a:t>
            </a:r>
            <a:r>
              <a:rPr i="1" lang="en">
                <a:solidFill>
                  <a:srgbClr val="000000"/>
                </a:solidFill>
              </a:rPr>
              <a:t>learning a sensitivity to words</a:t>
            </a:r>
            <a:r>
              <a:rPr lang="en">
                <a:solidFill>
                  <a:srgbClr val="000000"/>
                </a:solidFill>
              </a:rPr>
              <a:t> (becoming rhetorically aware when making choices about word use) (211). She ends the chapter by noting that vocabulary is “the one part of writing instruction that needs no sales talk” (224). Out of all the other errors—she describes developing vocabulary as the slowest process and, thus, probably the least likely to achieve in the time constraints of a BW course.</a:t>
            </a:r>
            <a:endParaRPr>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“Behaviorism, Quantification, and Writing”</a:t>
            </a:r>
            <a:endParaRPr sz="2400"/>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494949"/>
                </a:solidFill>
              </a:rPr>
              <a:t>Addressing “behaviorist,” error-centered, “linguistically reductive” approaches to pedagogy, Rose warns of further assumptions:</a:t>
            </a:r>
            <a:endParaRPr>
              <a:solidFill>
                <a:srgbClr val="494949"/>
              </a:solidFill>
            </a:endParaRPr>
          </a:p>
          <a:p>
            <a:pPr indent="0" lvl="0" marL="0" rtl="0" algn="l">
              <a:spcBef>
                <a:spcPts val="800"/>
              </a:spcBef>
              <a:spcAft>
                <a:spcPts val="0"/>
              </a:spcAft>
              <a:buClr>
                <a:schemeClr val="dk1"/>
              </a:buClr>
              <a:buSzPts val="1100"/>
              <a:buFont typeface="Arial"/>
              <a:buNone/>
            </a:pPr>
            <a:r>
              <a:rPr lang="en">
                <a:solidFill>
                  <a:srgbClr val="494949"/>
                </a:solidFill>
              </a:rPr>
              <a:t>“…that a writer has a relatively fixed repository of linguistic blunders that can be pinpointed and then corrected through drill, that repetitive drill on specific linguistic features represented in isolated sentences will result in mastery of linguistic (or stylistic or rhetorical) principles, that bits of discourse bereft of rhetorical or conceptual context can form the basis of curriculum and assessment, that good writing is correct writing, and that correctness has to do with pronoun choice, verb forms, and the like.” (Rose 552)</a:t>
            </a:r>
            <a:endParaRPr>
              <a:solidFill>
                <a:srgbClr val="494949"/>
              </a:solidFill>
            </a:endParaRPr>
          </a:p>
          <a:p>
            <a:pPr indent="0" lvl="0" marL="0" rtl="0" algn="l">
              <a:spcBef>
                <a:spcPts val="800"/>
              </a:spcBef>
              <a:spcAft>
                <a:spcPts val="800"/>
              </a:spcAft>
              <a:buClr>
                <a:schemeClr val="dk1"/>
              </a:buClr>
              <a:buSzPts val="1100"/>
              <a:buFont typeface="Arial"/>
              <a:buNone/>
            </a:pPr>
            <a:r>
              <a:t/>
            </a:r>
            <a:endParaRPr sz="24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311700" y="0"/>
            <a:ext cx="8520600" cy="517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Chapter 7</a:t>
            </a:r>
            <a:endParaRPr/>
          </a:p>
        </p:txBody>
      </p:sp>
      <p:sp>
        <p:nvSpPr>
          <p:cNvPr id="170" name="Google Shape;170;p32"/>
          <p:cNvSpPr txBox="1"/>
          <p:nvPr>
            <p:ph idx="1" type="body"/>
          </p:nvPr>
        </p:nvSpPr>
        <p:spPr>
          <a:xfrm>
            <a:off x="311700" y="718875"/>
            <a:ext cx="8947200" cy="38499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Clr>
                <a:schemeClr val="dk1"/>
              </a:buClr>
              <a:buSzPts val="275"/>
              <a:buFont typeface="Arial"/>
              <a:buNone/>
            </a:pPr>
            <a:r>
              <a:rPr lang="en" sz="7350">
                <a:solidFill>
                  <a:srgbClr val="000000"/>
                </a:solidFill>
              </a:rPr>
              <a:t>Shaughnessy makes a really compelling point in this chapter about intellectual growth. She writes, “The ability to hold larger and larger units of discourse together (from paragraph to essay to term paper to research paper) is in fact an important measure of a student’s intellectual growth, and writing can be viewed in part as a technology for holding vast and complex units of thought together” (233). When students write their essays before they have an idea, then, the essay becomes a record of the developing idea rather than the actual </a:t>
            </a:r>
            <a:r>
              <a:rPr i="1" lang="en" sz="7350">
                <a:solidFill>
                  <a:srgbClr val="000000"/>
                </a:solidFill>
              </a:rPr>
              <a:t>development</a:t>
            </a:r>
            <a:r>
              <a:rPr lang="en" sz="7350">
                <a:solidFill>
                  <a:srgbClr val="000000"/>
                </a:solidFill>
              </a:rPr>
              <a:t> of the idea (234), which I frequently see in summer semester papers where the deadlines are shorter and the curriculum gets crammed into six weeks. In order to address this challenge, Shaughnessy argues </a:t>
            </a:r>
            <a:r>
              <a:rPr i="1" lang="en" sz="7350">
                <a:solidFill>
                  <a:srgbClr val="000000"/>
                </a:solidFill>
              </a:rPr>
              <a:t>against</a:t>
            </a:r>
            <a:r>
              <a:rPr lang="en" sz="7350">
                <a:solidFill>
                  <a:srgbClr val="000000"/>
                </a:solidFill>
              </a:rPr>
              <a:t> thinking pedagogies that rationalize the importance of teaching students to think (which implies an unfair correspondence between the ability to think and the ability to represent those thoughts textually) but rather to engage students with conceptual maps and to recognize that, like the issues with vocabulary, developing as intellectuals takes more time than a BW course can allow.</a:t>
            </a:r>
            <a:endParaRPr sz="7350">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11700" y="0"/>
            <a:ext cx="8520600" cy="6327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800"/>
              </a:spcAft>
              <a:buClr>
                <a:schemeClr val="dk1"/>
              </a:buClr>
              <a:buSzPts val="1100"/>
              <a:buFont typeface="Arial"/>
              <a:buNone/>
            </a:pPr>
            <a:r>
              <a:rPr b="1" lang="en" sz="2400">
                <a:solidFill>
                  <a:srgbClr val="000000"/>
                </a:solidFill>
              </a:rPr>
              <a:t>Concluding Thoughts</a:t>
            </a:r>
            <a:endParaRPr sz="2400">
              <a:solidFill>
                <a:srgbClr val="000000"/>
              </a:solidFill>
            </a:endParaRPr>
          </a:p>
        </p:txBody>
      </p:sp>
      <p:sp>
        <p:nvSpPr>
          <p:cNvPr id="176" name="Google Shape;176;p33"/>
          <p:cNvSpPr txBox="1"/>
          <p:nvPr>
            <p:ph idx="1" type="body"/>
          </p:nvPr>
        </p:nvSpPr>
        <p:spPr>
          <a:xfrm>
            <a:off x="0" y="632700"/>
            <a:ext cx="9288000" cy="45108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lang="en">
                <a:solidFill>
                  <a:srgbClr val="000000"/>
                </a:solidFill>
              </a:rPr>
              <a:t>Shaughnessy concludes by reflecting on expectations. She notes that expectations powerfully affect the learning process. When we label students as “basic writers” and have lower expectations for their academic ability, they tend to (slowly) fulfill those expectations, “causing students to lag behind their peers a little more each year until the gap that separates the groups begins to seem vast and permanent” (275). More positively, we can expect clear improvement over errors (particularly those related to punctuation and grammar) within a semester if we directly address them and recognize that the errors will still exist in some form—they will just likely be residual instead of dominant (276). Finally, even though basic writers  may be new to academic culture and make a lot of errors, we need to do more than offer “begrudging accommodation to this unpreparedness,” genuinely addressing issues instead of attempting to remediate and “fix” students who aren’t broken (293).</a:t>
            </a:r>
            <a:endParaRPr>
              <a:solidFill>
                <a:srgbClr val="000000"/>
              </a:solidFill>
            </a:endParaRPr>
          </a:p>
          <a:p>
            <a:pPr indent="0" lvl="0" marL="0" rtl="0" algn="l">
              <a:spcBef>
                <a:spcPts val="18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68" name="Google Shape;68;p15"/>
          <p:cNvSpPr txBox="1"/>
          <p:nvPr/>
        </p:nvSpPr>
        <p:spPr>
          <a:xfrm>
            <a:off x="0" y="0"/>
            <a:ext cx="8832300" cy="352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800"/>
              </a:spcAft>
              <a:buNone/>
            </a:pPr>
            <a:r>
              <a:rPr lang="en" sz="2400">
                <a:solidFill>
                  <a:srgbClr val="494949"/>
                </a:solidFill>
              </a:rPr>
              <a:t>Rose further notes that, “When student writing is viewed in this particularistic, pseudo-scientific way, it gets defined in very limited terms as a narrow band of inadequate behavior separate from the vastly complex composing that faculty members engage in for a living and delve into for work and for play,” which strips from students the practice of “rich cognitive and rhetorical complexity” (553). This, he posits, is not appropriate to the university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“English as a Skill”</a:t>
            </a:r>
            <a:endParaRPr sz="2400"/>
          </a:p>
        </p:txBody>
      </p:sp>
      <p:sp>
        <p:nvSpPr>
          <p:cNvPr id="74" name="Google Shape;74;p16"/>
          <p:cNvSpPr txBox="1"/>
          <p:nvPr>
            <p:ph idx="1" type="body"/>
          </p:nvPr>
        </p:nvSpPr>
        <p:spPr>
          <a:xfrm>
            <a:off x="0" y="891400"/>
            <a:ext cx="9144000" cy="4686900"/>
          </a:xfrm>
          <a:prstGeom prst="rect">
            <a:avLst/>
          </a:prstGeom>
        </p:spPr>
        <p:txBody>
          <a:bodyPr anchorCtr="0" anchor="t" bIns="91425" lIns="91425" spcFirstLastPara="1" rIns="91425" wrap="square" tIns="91425">
            <a:noAutofit/>
          </a:bodyPr>
          <a:lstStyle/>
          <a:p>
            <a:pPr indent="0" lvl="0" marL="0" rtl="0" algn="l">
              <a:spcBef>
                <a:spcPts val="0"/>
              </a:spcBef>
              <a:spcAft>
                <a:spcPts val="800"/>
              </a:spcAft>
              <a:buClr>
                <a:schemeClr val="dk1"/>
              </a:buClr>
              <a:buSzPts val="1100"/>
              <a:buFont typeface="Arial"/>
              <a:buNone/>
            </a:pPr>
            <a:r>
              <a:rPr lang="en" sz="2000">
                <a:solidFill>
                  <a:srgbClr val="494949"/>
                </a:solidFill>
              </a:rPr>
              <a:t>Here Rose sets out to distinguish between “skill” and “an integrated body of knowledge” (554). The problem with treating writing as a skill, he writes, is that skills are discrete “fundamental tools, basic procedures” that can be mastered here and there along one’s course of study (554). This prevents us from instead viewing writing as “a complex ability that is continually developing as one engages in new tasks with new materials for new audiences” (554). This process of reduction, treating writing as holding “second-class intellectual status,” prevents the development of composition as a complex and vital discipline, in the same manner as “history or philosophy, or economics” (555).</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“Remediation”</a:t>
            </a:r>
            <a:endParaRPr sz="2400"/>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800"/>
              </a:spcAft>
              <a:buClr>
                <a:schemeClr val="dk1"/>
              </a:buClr>
              <a:buSzPts val="1100"/>
              <a:buFont typeface="Arial"/>
              <a:buNone/>
            </a:pPr>
            <a:r>
              <a:rPr lang="en" sz="2400">
                <a:solidFill>
                  <a:srgbClr val="494949"/>
                </a:solidFill>
              </a:rPr>
              <a:t>The primary function of the term seems to be a political one–it indicates the separation between “secondary” work and the work of “higher education.” The effect of this is the association of “remedial” with “disease and mental defect,” of being less than one ought to (556). Rose discusses the history of the term “remediation” and how treatment of this status has long been conflated with medical thinking, as if “deficiency” or error were diseases to be cured (558).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“Illiteracy”</a:t>
            </a:r>
            <a:endParaRPr sz="2400"/>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800"/>
              </a:spcAft>
              <a:buClr>
                <a:schemeClr val="dk1"/>
              </a:buClr>
              <a:buSzPts val="1100"/>
              <a:buFont typeface="Arial"/>
              <a:buNone/>
            </a:pPr>
            <a:r>
              <a:rPr lang="en" sz="2400">
                <a:solidFill>
                  <a:srgbClr val="494949"/>
                </a:solidFill>
              </a:rPr>
              <a:t>Rose challenges the common attitude toward literacy as a largely oversimplified, demanding attitude by many educators (559). He discusses the varied forms of literacy, including computer literacy, and then moves to a perhaps broader definition: a literacy of ideas.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“The Myth of Transience”</a:t>
            </a:r>
            <a:endParaRPr sz="2400"/>
          </a:p>
        </p:txBody>
      </p:sp>
      <p:sp>
        <p:nvSpPr>
          <p:cNvPr id="92" name="Google Shape;92;p19"/>
          <p:cNvSpPr txBox="1"/>
          <p:nvPr>
            <p:ph idx="1" type="body"/>
          </p:nvPr>
        </p:nvSpPr>
        <p:spPr>
          <a:xfrm>
            <a:off x="0" y="1017725"/>
            <a:ext cx="8832300" cy="4125900"/>
          </a:xfrm>
          <a:prstGeom prst="rect">
            <a:avLst/>
          </a:prstGeom>
        </p:spPr>
        <p:txBody>
          <a:bodyPr anchorCtr="0" anchor="t" bIns="91425" lIns="91425" spcFirstLastPara="1" rIns="91425" wrap="square" tIns="91425">
            <a:noAutofit/>
          </a:bodyPr>
          <a:lstStyle/>
          <a:p>
            <a:pPr indent="0" lvl="0" marL="0" rtl="0" algn="l">
              <a:spcBef>
                <a:spcPts val="0"/>
              </a:spcBef>
              <a:spcAft>
                <a:spcPts val="800"/>
              </a:spcAft>
              <a:buClr>
                <a:schemeClr val="dk1"/>
              </a:buClr>
              <a:buSzPts val="1100"/>
              <a:buFont typeface="Arial"/>
              <a:buNone/>
            </a:pPr>
            <a:r>
              <a:rPr lang="en" sz="2400">
                <a:solidFill>
                  <a:srgbClr val="494949"/>
                </a:solidFill>
              </a:rPr>
              <a:t>In challenging this final issue, Rose writes, “Each generation of academicians facing the characteristic American shifts in demographics and accessibility sees the problem anew, laments it in the terms of the era, and optimistically notes its impermanence.” He proceeds to cite that significant numbers of students have arrived at college not meeting some standard or other since at least the 1850s. So, despite the (perhaps misplaced) optimism of generations of academics, these problems seem to be more systemic than transient (563).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800"/>
              </a:spcAft>
              <a:buClr>
                <a:schemeClr val="dk1"/>
              </a:buClr>
              <a:buSzPts val="1100"/>
              <a:buFont typeface="Arial"/>
              <a:buNone/>
            </a:pPr>
            <a:r>
              <a:rPr b="1" lang="en" sz="2400">
                <a:solidFill>
                  <a:srgbClr val="494949"/>
                </a:solidFill>
              </a:rPr>
              <a:t>Conclusion</a:t>
            </a:r>
            <a:endParaRPr sz="2400"/>
          </a:p>
        </p:txBody>
      </p:sp>
      <p:sp>
        <p:nvSpPr>
          <p:cNvPr id="98" name="Google Shape;98;p20"/>
          <p:cNvSpPr txBox="1"/>
          <p:nvPr>
            <p:ph idx="1" type="body"/>
          </p:nvPr>
        </p:nvSpPr>
        <p:spPr>
          <a:xfrm>
            <a:off x="311700" y="1017725"/>
            <a:ext cx="8520600" cy="35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494949"/>
                </a:solidFill>
              </a:rPr>
              <a:t>Rose writes, “It’s time to abandon this troublesome metaphor (Remediation). To do so will not blind us to the fact that many entering students are not adequately prepared to take on the demands of university work”</a:t>
            </a:r>
            <a:r>
              <a:rPr lang="en">
                <a:solidFill>
                  <a:srgbClr val="494949"/>
                </a:solidFill>
              </a:rPr>
              <a:t>(565).</a:t>
            </a:r>
            <a:r>
              <a:rPr lang="en">
                <a:solidFill>
                  <a:srgbClr val="494949"/>
                </a:solidFill>
              </a:rPr>
              <a:t> </a:t>
            </a:r>
            <a:endParaRPr>
              <a:solidFill>
                <a:srgbClr val="494949"/>
              </a:solidFill>
            </a:endParaRPr>
          </a:p>
          <a:p>
            <a:pPr indent="0" lvl="0" marL="0" rtl="0" algn="l">
              <a:spcBef>
                <a:spcPts val="800"/>
              </a:spcBef>
              <a:spcAft>
                <a:spcPts val="0"/>
              </a:spcAft>
              <a:buClr>
                <a:schemeClr val="dk1"/>
              </a:buClr>
              <a:buSzPts val="1100"/>
              <a:buFont typeface="Arial"/>
              <a:buNone/>
            </a:pPr>
            <a:r>
              <a:rPr lang="en">
                <a:solidFill>
                  <a:srgbClr val="494949"/>
                </a:solidFill>
              </a:rPr>
              <a:t>Rose makes a final argument as he comes to a close:</a:t>
            </a:r>
            <a:endParaRPr>
              <a:solidFill>
                <a:srgbClr val="494949"/>
              </a:solidFill>
            </a:endParaRPr>
          </a:p>
          <a:p>
            <a:pPr indent="0" lvl="0" marL="0" rtl="0" algn="l">
              <a:spcBef>
                <a:spcPts val="800"/>
              </a:spcBef>
              <a:spcAft>
                <a:spcPts val="800"/>
              </a:spcAft>
              <a:buClr>
                <a:schemeClr val="dk1"/>
              </a:buClr>
              <a:buSzPts val="1100"/>
              <a:buFont typeface="Arial"/>
              <a:buNone/>
            </a:pPr>
            <a:r>
              <a:rPr lang="en">
                <a:solidFill>
                  <a:srgbClr val="494949"/>
                </a:solidFill>
              </a:rPr>
              <a:t>“Such reform will be difficult. True, there is growing interest in writing adjuncts and discipline-specific writing courses, and those involved in writing-across-the-curriculum are continually encouraging faculty members to evaluate the place of writing in their individual curricula. But wide-ranging change will occur only if the academy redefines writing for itself, changes the terms of the argument, sees instruction in writing as one of its central concerns” (567).</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Mina Shaunghessy: </a:t>
            </a:r>
            <a:r>
              <a:rPr i="1" lang="en"/>
              <a:t>Errors and Expectations</a:t>
            </a:r>
            <a:endParaRPr i="1"/>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500"/>
              </a:spcBef>
              <a:spcAft>
                <a:spcPts val="0"/>
              </a:spcAft>
              <a:buClr>
                <a:schemeClr val="dk1"/>
              </a:buClr>
              <a:buSzPts val="1100"/>
              <a:buFont typeface="Arial"/>
              <a:buNone/>
            </a:pPr>
            <a:r>
              <a:rPr i="1" lang="en" sz="2400">
                <a:solidFill>
                  <a:srgbClr val="202122"/>
                </a:solidFill>
              </a:rPr>
              <a:t>Errors and Expectations</a:t>
            </a:r>
            <a:r>
              <a:rPr lang="en" sz="2400">
                <a:solidFill>
                  <a:srgbClr val="202122"/>
                </a:solidFill>
              </a:rPr>
              <a:t> discusses eight of the most salient considerations in basic writing in 70s. Each chapter follows a three-pronged format: first, a range of examples; second, an explanation of causes of the problems; and third, suggestions with which to approach the problems. Although more than forty years have passed since the book’s original publication date, the majority of the information remains pertinent and insightful today.</a:t>
            </a:r>
            <a:endParaRPr sz="2400">
              <a:solidFill>
                <a:srgbClr val="202122"/>
              </a:solidFill>
            </a:endParaRPr>
          </a:p>
          <a:p>
            <a:pPr indent="0" lvl="0" marL="0" rtl="0" algn="l">
              <a:spcBef>
                <a:spcPts val="5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